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70" r:id="rId5"/>
    <p:sldId id="260" r:id="rId6"/>
    <p:sldId id="259" r:id="rId7"/>
    <p:sldId id="280" r:id="rId8"/>
    <p:sldId id="265" r:id="rId9"/>
    <p:sldId id="271" r:id="rId10"/>
    <p:sldId id="273" r:id="rId11"/>
    <p:sldId id="272" r:id="rId12"/>
    <p:sldId id="281" r:id="rId13"/>
    <p:sldId id="269" r:id="rId14"/>
    <p:sldId id="261" r:id="rId15"/>
    <p:sldId id="268" r:id="rId16"/>
    <p:sldId id="275" r:id="rId17"/>
    <p:sldId id="267" r:id="rId18"/>
    <p:sldId id="263" r:id="rId19"/>
    <p:sldId id="274" r:id="rId20"/>
    <p:sldId id="264" r:id="rId21"/>
    <p:sldId id="278" r:id="rId22"/>
    <p:sldId id="279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9" autoAdjust="0"/>
    <p:restoredTop sz="94690" autoAdjust="0"/>
  </p:normalViewPr>
  <p:slideViewPr>
    <p:cSldViewPr>
      <p:cViewPr varScale="1">
        <p:scale>
          <a:sx n="85" d="100"/>
          <a:sy n="85" d="100"/>
        </p:scale>
        <p:origin x="-4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8C4E519-EA0E-4026-8561-C5ABE9B67BFA}" type="datetimeFigureOut">
              <a:rPr lang="en-CA" smtClean="0"/>
              <a:t>05/03/2018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4D5D9E-DE5B-4A44-A0F4-7FF6237D47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9403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28CB4-FDAD-4AAF-8723-C243527AFDAD}" type="datetimeFigureOut">
              <a:rPr lang="en-CA" smtClean="0"/>
              <a:t>05/03/2018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A8B96-AB98-441F-BD3F-BA3F61236B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4077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8B96-AB98-441F-BD3F-BA3F61236B28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962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This</a:t>
            </a:r>
            <a:r>
              <a:rPr lang="en-CA" baseline="0" dirty="0" smtClean="0"/>
              <a:t> is similar to the effect of wheels spinning at impossibly slow speeds or backwards in old western movies  due to frame rate of camera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8B96-AB98-441F-BD3F-BA3F61236B28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8343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DADC-D2F7-41E4-A350-27C4C52EEF74}" type="datetimeFigureOut">
              <a:rPr lang="en-CA" smtClean="0"/>
              <a:t>05/03/2018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8AC95A5-4CFA-4056-AF98-362B22692C7B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DADC-D2F7-41E4-A350-27C4C52EEF74}" type="datetimeFigureOut">
              <a:rPr lang="en-CA" smtClean="0"/>
              <a:t>05/03/2018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95A5-4CFA-4056-AF98-362B22692C7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DADC-D2F7-41E4-A350-27C4C52EEF74}" type="datetimeFigureOut">
              <a:rPr lang="en-CA" smtClean="0"/>
              <a:t>05/03/2018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95A5-4CFA-4056-AF98-362B22692C7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DADC-D2F7-41E4-A350-27C4C52EEF74}" type="datetimeFigureOut">
              <a:rPr lang="en-CA" smtClean="0"/>
              <a:t>05/03/2018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95A5-4CFA-4056-AF98-362B22692C7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DADC-D2F7-41E4-A350-27C4C52EEF74}" type="datetimeFigureOut">
              <a:rPr lang="en-CA" smtClean="0"/>
              <a:t>05/03/2018</a:t>
            </a:fld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95A5-4CFA-4056-AF98-362B22692C7B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DADC-D2F7-41E4-A350-27C4C52EEF74}" type="datetimeFigureOut">
              <a:rPr lang="en-CA" smtClean="0"/>
              <a:t>05/03/2018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95A5-4CFA-4056-AF98-362B22692C7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DADC-D2F7-41E4-A350-27C4C52EEF74}" type="datetimeFigureOut">
              <a:rPr lang="en-CA" smtClean="0"/>
              <a:t>05/03/2018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95A5-4CFA-4056-AF98-362B22692C7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DADC-D2F7-41E4-A350-27C4C52EEF74}" type="datetimeFigureOut">
              <a:rPr lang="en-CA" smtClean="0"/>
              <a:t>05/03/2018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95A5-4CFA-4056-AF98-362B22692C7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DADC-D2F7-41E4-A350-27C4C52EEF74}" type="datetimeFigureOut">
              <a:rPr lang="en-CA" smtClean="0"/>
              <a:t>05/03/2018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95A5-4CFA-4056-AF98-362B22692C7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DADC-D2F7-41E4-A350-27C4C52EEF74}" type="datetimeFigureOut">
              <a:rPr lang="en-CA" smtClean="0"/>
              <a:t>05/03/2018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95A5-4CFA-4056-AF98-362B22692C7B}" type="slidenum">
              <a:rPr lang="en-CA" smtClean="0"/>
              <a:t>‹#›</a:t>
            </a:fld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DADC-D2F7-41E4-A350-27C4C52EEF74}" type="datetimeFigureOut">
              <a:rPr lang="en-CA" smtClean="0"/>
              <a:t>05/03/2018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95A5-4CFA-4056-AF98-362B22692C7B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B8CDADC-D2F7-41E4-A350-27C4C52EEF74}" type="datetimeFigureOut">
              <a:rPr lang="en-CA" smtClean="0"/>
              <a:t>05/03/2018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8AC95A5-4CFA-4056-AF98-362B22692C7B}" type="slidenum">
              <a:rPr lang="en-CA" smtClean="0"/>
              <a:t>‹#›</a:t>
            </a:fld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725144"/>
            <a:ext cx="6553200" cy="457200"/>
          </a:xfrm>
        </p:spPr>
        <p:txBody>
          <a:bodyPr/>
          <a:lstStyle/>
          <a:p>
            <a:r>
              <a:rPr lang="en-CA" dirty="0" smtClean="0"/>
              <a:t>Preparation for 3820 Demonstration</a:t>
            </a:r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1484785"/>
            <a:ext cx="6629400" cy="2961450"/>
          </a:xfrm>
        </p:spPr>
        <p:txBody>
          <a:bodyPr/>
          <a:lstStyle/>
          <a:p>
            <a:r>
              <a:rPr lang="en-CA" dirty="0" smtClean="0"/>
              <a:t>Electrophysiology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9153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big-stta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295400"/>
            <a:ext cx="5707062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8"/>
          <p:cNvSpPr txBox="1">
            <a:spLocks noChangeArrowheads="1"/>
          </p:cNvSpPr>
          <p:nvPr/>
        </p:nvSpPr>
        <p:spPr bwMode="auto">
          <a:xfrm>
            <a:off x="0" y="1905000"/>
            <a:ext cx="352107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The IAL (IAP, Stereotaxic zero)</a:t>
            </a:r>
          </a:p>
          <a:p>
            <a:pPr eaLnBrk="1" hangingPunct="1"/>
            <a:r>
              <a:rPr lang="en-US" altLang="en-US"/>
              <a:t>Is the point where the ear bars meet. If you are using this as a reference point, you could place the tip of the electrode between the ear bars using the 3 drive screws. Record the AP, ML, &amp; DV readings at this point. Structures are then located </a:t>
            </a:r>
          </a:p>
          <a:p>
            <a:pPr eaLnBrk="1" hangingPunct="1"/>
            <a:r>
              <a:rPr lang="en-US" altLang="en-US"/>
              <a:t>With respect to these</a:t>
            </a:r>
          </a:p>
          <a:p>
            <a:pPr eaLnBrk="1" hangingPunct="1"/>
            <a:r>
              <a:rPr lang="en-US" altLang="en-US"/>
              <a:t>Readings.</a:t>
            </a:r>
          </a:p>
          <a:p>
            <a:pPr eaLnBrk="1" hangingPunct="1"/>
            <a:endParaRPr lang="en-US" altLang="en-US"/>
          </a:p>
        </p:txBody>
      </p:sp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2743200" y="4572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/>
              <a:t>The Stereotaxic Instrument</a:t>
            </a:r>
          </a:p>
        </p:txBody>
      </p:sp>
    </p:spTree>
    <p:extLst>
      <p:ext uri="{BB962C8B-B14F-4D97-AF65-F5344CB8AC3E}">
        <p14:creationId xmlns:p14="http://schemas.microsoft.com/office/powerpoint/2010/main" val="112520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drill-at-breg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17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Electrodes in Position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291" y="1752600"/>
            <a:ext cx="5831417" cy="4373563"/>
          </a:xfrm>
        </p:spPr>
      </p:pic>
    </p:spTree>
    <p:extLst>
      <p:ext uri="{BB962C8B-B14F-4D97-AF65-F5344CB8AC3E}">
        <p14:creationId xmlns:p14="http://schemas.microsoft.com/office/powerpoint/2010/main" val="507809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Depth profile of </a:t>
            </a:r>
            <a:r>
              <a:rPr lang="en-CA" sz="2800" dirty="0" err="1" smtClean="0"/>
              <a:t>Perforant</a:t>
            </a:r>
            <a:r>
              <a:rPr lang="en-CA" sz="2800" dirty="0" smtClean="0"/>
              <a:t> Path evoked potential in the hippocampus</a:t>
            </a:r>
            <a:endParaRPr lang="en-CA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639" y="1957132"/>
            <a:ext cx="3532981" cy="431352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58" y="2538380"/>
            <a:ext cx="4181475" cy="3352800"/>
          </a:xfrm>
          <a:prstGeom prst="rect">
            <a:avLst/>
          </a:prstGeom>
        </p:spPr>
      </p:pic>
      <p:sp>
        <p:nvSpPr>
          <p:cNvPr id="15" name="Down Arrow 14"/>
          <p:cNvSpPr/>
          <p:nvPr/>
        </p:nvSpPr>
        <p:spPr>
          <a:xfrm rot="3964668">
            <a:off x="3251727" y="1652884"/>
            <a:ext cx="354598" cy="253773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ight Arrow 15"/>
          <p:cNvSpPr/>
          <p:nvPr/>
        </p:nvSpPr>
        <p:spPr>
          <a:xfrm rot="10800000">
            <a:off x="2335895" y="3685324"/>
            <a:ext cx="2589784" cy="36004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ight Arrow 16"/>
          <p:cNvSpPr/>
          <p:nvPr/>
        </p:nvSpPr>
        <p:spPr>
          <a:xfrm rot="12772003">
            <a:off x="2022649" y="4920321"/>
            <a:ext cx="2887173" cy="21602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858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043" y="764704"/>
            <a:ext cx="5775418" cy="4331564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Granule Cell response to PP stimulation</a:t>
            </a:r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Field Potential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8223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LTP Demonstration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34" y="1752600"/>
            <a:ext cx="6932301" cy="5043249"/>
          </a:xfrm>
        </p:spPr>
      </p:pic>
    </p:spTree>
    <p:extLst>
      <p:ext uri="{BB962C8B-B14F-4D97-AF65-F5344CB8AC3E}">
        <p14:creationId xmlns:p14="http://schemas.microsoft.com/office/powerpoint/2010/main" val="322810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10" y="188640"/>
            <a:ext cx="6745985" cy="6199013"/>
          </a:xfrm>
        </p:spPr>
      </p:pic>
    </p:spTree>
    <p:extLst>
      <p:ext uri="{BB962C8B-B14F-4D97-AF65-F5344CB8AC3E}">
        <p14:creationId xmlns:p14="http://schemas.microsoft.com/office/powerpoint/2010/main" val="166219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you see </a:t>
            </a:r>
            <a:r>
              <a:rPr lang="en-CA" sz="2400" dirty="0" smtClean="0"/>
              <a:t>vs</a:t>
            </a:r>
            <a:r>
              <a:rPr lang="en-CA" dirty="0" smtClean="0"/>
              <a:t> what you save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When we perform this experiment we’ll see the waveforms or field potentials on the oscilloscope.</a:t>
            </a:r>
          </a:p>
          <a:p>
            <a:r>
              <a:rPr lang="en-CA" dirty="0" smtClean="0"/>
              <a:t>What we save to the computer for analysis is a digital representation of the waveform.</a:t>
            </a:r>
          </a:p>
          <a:p>
            <a:r>
              <a:rPr lang="en-CA" dirty="0" smtClean="0"/>
              <a:t>We want that digital representation to be as accurate as possible.</a:t>
            </a:r>
          </a:p>
          <a:p>
            <a:r>
              <a:rPr lang="en-CA" dirty="0" smtClean="0"/>
              <a:t>Do that to a large extent through the settings on the A/D Converter.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852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teve\Desktop\Electrophys pix\ad-r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568952" cy="433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548680"/>
            <a:ext cx="7228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Sampling  frequency : collect samples at a frequency sufficient</a:t>
            </a:r>
          </a:p>
          <a:p>
            <a:r>
              <a:rPr lang="en-CA" dirty="0" smtClean="0"/>
              <a:t> to give an accurate representation of the waveform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1036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Aliasing </a:t>
            </a:r>
            <a:endParaRPr lang="en-CA" dirty="0"/>
          </a:p>
        </p:txBody>
      </p:sp>
      <p:pic>
        <p:nvPicPr>
          <p:cNvPr id="1026" name="Picture 2" descr="C:\Users\Steve\Desktop\aliasing grap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5"/>
            <a:ext cx="7056784" cy="424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26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Types of brain recording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CA" dirty="0" smtClean="0"/>
              <a:t>Electroencephalography EEG – scalp</a:t>
            </a:r>
          </a:p>
          <a:p>
            <a:pPr marL="114300" indent="0">
              <a:buNone/>
            </a:pPr>
            <a:r>
              <a:rPr lang="en-CA" dirty="0" smtClean="0"/>
              <a:t>EEG – subdural </a:t>
            </a:r>
          </a:p>
          <a:p>
            <a:pPr marL="114300" indent="0">
              <a:buNone/>
            </a:pPr>
            <a:r>
              <a:rPr lang="en-CA" dirty="0" smtClean="0"/>
              <a:t>Intracellular recording</a:t>
            </a:r>
          </a:p>
          <a:p>
            <a:pPr marL="114300" indent="0">
              <a:buNone/>
            </a:pPr>
            <a:r>
              <a:rPr lang="en-CA" dirty="0" smtClean="0"/>
              <a:t>Extracellular recording</a:t>
            </a:r>
          </a:p>
          <a:p>
            <a:pPr marL="114300" indent="0">
              <a:buNone/>
            </a:pPr>
            <a:r>
              <a:rPr lang="en-CA" dirty="0" err="1" smtClean="0"/>
              <a:t>Juxtacellular</a:t>
            </a:r>
            <a:r>
              <a:rPr lang="en-CA" dirty="0" smtClean="0"/>
              <a:t> recording</a:t>
            </a:r>
          </a:p>
          <a:p>
            <a:pPr marL="114300" indent="0">
              <a:buNone/>
            </a:pPr>
            <a:r>
              <a:rPr lang="en-CA" dirty="0" smtClean="0"/>
              <a:t>Patch Clamp </a:t>
            </a:r>
          </a:p>
          <a:p>
            <a:pPr marL="11430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7218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46004"/>
            <a:ext cx="6840760" cy="474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6222" y="5934670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Resolution: 12 bit A/D divides voltage into 4096 intervals</a:t>
            </a:r>
          </a:p>
          <a:p>
            <a:r>
              <a:rPr lang="en-CA" dirty="0" smtClean="0"/>
              <a:t>+/- 10 V = 4.88mV resolution         +/- 5V =2.44 mV resolution</a:t>
            </a:r>
          </a:p>
          <a:p>
            <a:r>
              <a:rPr lang="en-CA" dirty="0" smtClean="0"/>
              <a:t>+/- 2.5V = 1.22 mV  resolution      +/- 1.25V = 0.61 mV resolution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476672"/>
            <a:ext cx="487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Amplify signal to use A/D range available.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4734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Improper use of Gain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4284538" cy="324036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08238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448503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Proper use of gain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291" y="1752600"/>
            <a:ext cx="5831417" cy="4373563"/>
          </a:xfrm>
        </p:spPr>
      </p:pic>
    </p:spTree>
    <p:extLst>
      <p:ext uri="{BB962C8B-B14F-4D97-AF65-F5344CB8AC3E}">
        <p14:creationId xmlns:p14="http://schemas.microsoft.com/office/powerpoint/2010/main" val="3684150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788380"/>
          </a:xfrm>
        </p:spPr>
        <p:txBody>
          <a:bodyPr/>
          <a:lstStyle/>
          <a:p>
            <a:r>
              <a:rPr lang="en-CA" dirty="0" smtClean="0"/>
              <a:t>Recording Devices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Micropipette</a:t>
            </a:r>
          </a:p>
          <a:p>
            <a:r>
              <a:rPr lang="en-CA" dirty="0" smtClean="0"/>
              <a:t>Metal Microelectrode</a:t>
            </a:r>
          </a:p>
          <a:p>
            <a:r>
              <a:rPr lang="en-CA" dirty="0" err="1" smtClean="0"/>
              <a:t>Stereotrode</a:t>
            </a:r>
            <a:r>
              <a:rPr lang="en-CA" dirty="0" smtClean="0"/>
              <a:t>/Tetrode</a:t>
            </a:r>
          </a:p>
          <a:p>
            <a:r>
              <a:rPr lang="en-CA" dirty="0" smtClean="0"/>
              <a:t>Carbon Fibre Electrode</a:t>
            </a:r>
          </a:p>
          <a:p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268760"/>
            <a:ext cx="1348981" cy="381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680" y="1268760"/>
            <a:ext cx="1296144" cy="381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" y="4061827"/>
            <a:ext cx="7581870" cy="203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2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Tetrode cross section with spikes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6851104" cy="668288"/>
          </a:xfrm>
        </p:spPr>
        <p:txBody>
          <a:bodyPr/>
          <a:lstStyle/>
          <a:p>
            <a:r>
              <a:rPr lang="en-CA" dirty="0"/>
              <a:t>http://www.itee.uq.edu.au/think/rodents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92896"/>
            <a:ext cx="6371429" cy="29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Spontaneous vs Evoked Activity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Spontaneous</a:t>
            </a:r>
            <a:r>
              <a:rPr lang="en-CA" dirty="0" smtClean="0"/>
              <a:t> activity refers to the ongoing neural activity as </a:t>
            </a:r>
            <a:r>
              <a:rPr lang="en-CA" smtClean="0"/>
              <a:t>the </a:t>
            </a:r>
            <a:r>
              <a:rPr lang="en-CA"/>
              <a:t>s</a:t>
            </a:r>
            <a:r>
              <a:rPr lang="en-CA" smtClean="0"/>
              <a:t>ubject </a:t>
            </a:r>
            <a:r>
              <a:rPr lang="en-CA" dirty="0" smtClean="0"/>
              <a:t>is behaving or sleeping.</a:t>
            </a:r>
          </a:p>
          <a:p>
            <a:endParaRPr lang="en-CA" dirty="0" smtClean="0"/>
          </a:p>
          <a:p>
            <a:r>
              <a:rPr lang="en-CA" b="1" dirty="0" smtClean="0"/>
              <a:t>Evoked</a:t>
            </a:r>
            <a:r>
              <a:rPr lang="en-CA" dirty="0" smtClean="0"/>
              <a:t> activity is electrical activity in response to a stimulus… either </a:t>
            </a:r>
            <a:r>
              <a:rPr lang="en-CA" u="sng" dirty="0" smtClean="0"/>
              <a:t>external</a:t>
            </a:r>
            <a:r>
              <a:rPr lang="en-CA" dirty="0" smtClean="0"/>
              <a:t> (such as a smell, sound, touch, light),  or  </a:t>
            </a:r>
            <a:r>
              <a:rPr lang="en-CA" u="sng" dirty="0" smtClean="0"/>
              <a:t>internal</a:t>
            </a:r>
            <a:r>
              <a:rPr lang="en-CA" dirty="0" smtClean="0"/>
              <a:t> (electrical, chemical or light stimulation)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111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Our Demonstration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Extracellular recording of Granule Cells in the Dentate Gyrus of the Hippocampus using a micropipette</a:t>
            </a:r>
          </a:p>
          <a:p>
            <a:endParaRPr lang="en-CA" dirty="0"/>
          </a:p>
          <a:p>
            <a:r>
              <a:rPr lang="en-CA" dirty="0" smtClean="0"/>
              <a:t>Stimulation of the </a:t>
            </a:r>
            <a:r>
              <a:rPr lang="en-CA" dirty="0" err="1" smtClean="0"/>
              <a:t>Perforant</a:t>
            </a:r>
            <a:r>
              <a:rPr lang="en-CA" dirty="0" smtClean="0"/>
              <a:t> Path – one of the main inputs to the Hippocampus using concentric bipolar electrode.</a:t>
            </a:r>
          </a:p>
          <a:p>
            <a:endParaRPr lang="en-CA" dirty="0"/>
          </a:p>
          <a:p>
            <a:r>
              <a:rPr lang="en-CA" dirty="0" smtClean="0"/>
              <a:t>We will be looking at a </a:t>
            </a:r>
            <a:r>
              <a:rPr lang="en-CA" b="1" u="sng" dirty="0" smtClean="0"/>
              <a:t>field potential </a:t>
            </a:r>
            <a:r>
              <a:rPr lang="en-CA" dirty="0" smtClean="0"/>
              <a:t>evoked by electrical brain stimulation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2"/>
            <a:ext cx="125963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73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Stimulating &amp; Recording Electrodes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Recording Pipette</a:t>
            </a:r>
            <a:endParaRPr lang="en-CA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" y="2767211"/>
            <a:ext cx="4040188" cy="303014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/>
              <a:t>Concentric Bipolar Stimulating Electrode</a:t>
            </a:r>
            <a:endParaRPr lang="en-CA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66616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2221230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Action Potential vs Field Potential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04864"/>
            <a:ext cx="3381280" cy="301858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2132856"/>
            <a:ext cx="2847625" cy="2990007"/>
          </a:xfrm>
        </p:spPr>
      </p:pic>
    </p:spTree>
    <p:extLst>
      <p:ext uri="{BB962C8B-B14F-4D97-AF65-F5344CB8AC3E}">
        <p14:creationId xmlns:p14="http://schemas.microsoft.com/office/powerpoint/2010/main" val="117036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sk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33400"/>
            <a:ext cx="495300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skull-fl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05200"/>
            <a:ext cx="487680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365125" y="646113"/>
            <a:ext cx="3292475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Top and side views of a rat skull.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 Bregma and Lambda are intersections of bone plates on the dorsal skull surface.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The diagram indicates the approximate position of the interaural Line, but this reference point is not located anatomically. It is found on the stereotaxic instrument. (We will take a look at this later.)</a:t>
            </a:r>
          </a:p>
        </p:txBody>
      </p:sp>
    </p:spTree>
    <p:extLst>
      <p:ext uri="{BB962C8B-B14F-4D97-AF65-F5344CB8AC3E}">
        <p14:creationId xmlns:p14="http://schemas.microsoft.com/office/powerpoint/2010/main" val="143319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1443</TotalTime>
  <Words>477</Words>
  <Application>Microsoft Office PowerPoint</Application>
  <PresentationFormat>On-screen Show (4:3)</PresentationFormat>
  <Paragraphs>62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Apothecary</vt:lpstr>
      <vt:lpstr>Electrophysiology</vt:lpstr>
      <vt:lpstr>Types of brain recording</vt:lpstr>
      <vt:lpstr>Recording Devices</vt:lpstr>
      <vt:lpstr>Tetrode cross section with spikes</vt:lpstr>
      <vt:lpstr>Spontaneous vs Evoked Activity</vt:lpstr>
      <vt:lpstr>Our Demonstration </vt:lpstr>
      <vt:lpstr>Stimulating &amp; Recording Electrodes</vt:lpstr>
      <vt:lpstr>Action Potential vs Field Potential</vt:lpstr>
      <vt:lpstr>PowerPoint Presentation</vt:lpstr>
      <vt:lpstr>PowerPoint Presentation</vt:lpstr>
      <vt:lpstr>PowerPoint Presentation</vt:lpstr>
      <vt:lpstr>Electrodes in Position</vt:lpstr>
      <vt:lpstr>Depth profile of Perforant Path evoked potential in the hippocampus</vt:lpstr>
      <vt:lpstr>Field Potential</vt:lpstr>
      <vt:lpstr>LTP Demonstration</vt:lpstr>
      <vt:lpstr>PowerPoint Presentation</vt:lpstr>
      <vt:lpstr>What you see vs what you save</vt:lpstr>
      <vt:lpstr>PowerPoint Presentation</vt:lpstr>
      <vt:lpstr>Aliasing </vt:lpstr>
      <vt:lpstr>PowerPoint Presentation</vt:lpstr>
      <vt:lpstr>Improper use of Gain</vt:lpstr>
      <vt:lpstr>Proper use of gain</vt:lpstr>
    </vt:vector>
  </TitlesOfParts>
  <Company>Memorial University of Newfoundland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Electrophysiology</dc:title>
  <dc:creator>Stephen Milway</dc:creator>
  <cp:lastModifiedBy>Stephen Milway</cp:lastModifiedBy>
  <cp:revision>40</cp:revision>
  <cp:lastPrinted>2017-10-30T18:44:18Z</cp:lastPrinted>
  <dcterms:created xsi:type="dcterms:W3CDTF">2016-09-26T12:31:10Z</dcterms:created>
  <dcterms:modified xsi:type="dcterms:W3CDTF">2018-03-05T18:49:29Z</dcterms:modified>
</cp:coreProperties>
</file>